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9.jpeg" ContentType="image/jpeg"/>
  <Override PartName="/ppt/media/image17.jpeg" ContentType="image/jpeg"/>
  <Override PartName="/ppt/media/image3.png" ContentType="image/png"/>
  <Override PartName="/ppt/media/image1.jpeg" ContentType="image/jpeg"/>
  <Override PartName="/ppt/media/image53.jpeg" ContentType="image/jpeg"/>
  <Override PartName="/ppt/media/image4.jpeg" ContentType="image/jpeg"/>
  <Override PartName="/ppt/media/image2.png" ContentType="image/png"/>
  <Override PartName="/ppt/media/image56.jpeg" ContentType="image/jpeg"/>
  <Override PartName="/ppt/media/image5.jpeg" ContentType="image/jpeg"/>
  <Override PartName="/ppt/media/image57.jpeg" ContentType="image/jpeg"/>
  <Override PartName="/ppt/media/image6.jpeg" ContentType="image/jpeg"/>
  <Override PartName="/ppt/media/image58.jpeg" ContentType="image/jpeg"/>
  <Override PartName="/ppt/media/image7.jpeg" ContentType="image/jpeg"/>
  <Override PartName="/ppt/media/image59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4.jpeg" ContentType="image/jpeg"/>
  <Override PartName="/ppt/media/image55.jpeg" ContentType="image/jpeg"/>
  <Override PartName="/ppt/media/image60.jpeg" ContentType="image/jpeg"/>
  <Override PartName="/ppt/media/image61.jpeg" ContentType="image/jpeg"/>
  <Override PartName="/ppt/media/image62.jpeg" ContentType="image/jpeg"/>
  <Override PartName="/ppt/media/image63.jpeg" ContentType="image/jpeg"/>
  <Override PartName="/ppt/media/image64.jpeg" ContentType="image/jpeg"/>
  <Override PartName="/ppt/media/image65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53.xml.rels" ContentType="application/vnd.openxmlformats-package.relationships+xml"/>
  <Override PartName="/ppt/slides/_rels/slide9.xml.rels" ContentType="application/vnd.openxmlformats-package.relationships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38.xml.rels" ContentType="application/vnd.openxmlformats-package.relationships+xml"/>
  <Override PartName="/ppt/slides/_rels/slide4.xml.rels" ContentType="application/vnd.openxmlformats-package.relationships+xml"/>
  <Override PartName="/ppt/slides/_rels/slide39.xml.rels" ContentType="application/vnd.openxmlformats-package.relationships+xml"/>
  <Override PartName="/ppt/slides/_rels/slide5.xml.rels" ContentType="application/vnd.openxmlformats-package.relationships+xml"/>
  <Override PartName="/ppt/slides/_rels/slide50.xml.rels" ContentType="application/vnd.openxmlformats-package.relationships+xml"/>
  <Override PartName="/ppt/slides/_rels/slide6.xml.rels" ContentType="application/vnd.openxmlformats-package.relationships+xml"/>
  <Override PartName="/ppt/slides/_rels/slide51.xml.rels" ContentType="application/vnd.openxmlformats-package.relationships+xml"/>
  <Override PartName="/ppt/slides/_rels/slide7.xml.rels" ContentType="application/vnd.openxmlformats-package.relationships+xml"/>
  <Override PartName="/ppt/slides/_rels/slide52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1AF397E-5C0B-44D3-A430-3A65A99890A7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D54EA262-E532-4080-8126-879B3BAD76CF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ABF1177F-B0F3-486F-8B33-60715386B305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97925A2-C081-43E5-A470-5E095CF11FDD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802829E-11AE-4BD7-A915-098386BA485A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B62E2BB6-8662-4AC0-B0F0-76A76B9EAA0B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B1F1BF11-4BCA-48A3-B612-09B0A16F2C4D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7E0CC64-366A-4328-BE10-67D1F0FE180A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6A49FA56-BEC3-4B3A-8F45-162DF301E0E0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0AA8D448-EB65-4238-B929-1FE9F826708E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24EB286A-9984-4636-9A76-ACB8A67C811D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EA230A82-0FCE-4D03-BFE5-B5E1A0A506A6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78609A48-0FCF-492B-A940-9AE5410349F8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CB16D305-20D0-4806-89B4-8A5E0CE32470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/>
          <a:p>
            <a:pPr algn="r">
              <a:lnSpc>
                <a:spcPct val="100000"/>
              </a:lnSpc>
            </a:pPr>
            <a:fld id="{3D0651E2-4E2B-4951-94F5-30C2BD23C30F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89840" y="5513760"/>
            <a:ext cx="4191120" cy="159048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-59040" y="6377040"/>
            <a:ext cx="4191120" cy="923760"/>
          </a:xfrm>
          <a:custGeom>
            <a:avLst/>
            <a:gdLst/>
            <a:ahLst/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-6840" y="6383880"/>
            <a:ext cx="3750480" cy="1191240"/>
          </a:xfrm>
          <a:prstGeom prst="rtTriangle">
            <a:avLst/>
          </a:prstGeom>
          <a:blipFill>
            <a:blip r:embed="rId2"/>
            <a:tile/>
          </a:blipFill>
          <a:ln w="12600">
            <a:noFill/>
          </a:ln>
          <a:effectLst>
            <a:outerShdw blurRad="50800" dir="5400000" dist="381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-10080" y="6379560"/>
            <a:ext cx="3754080" cy="1195560"/>
          </a:xfrm>
          <a:prstGeom prst="line">
            <a:avLst/>
          </a:prstGeom>
          <a:ln w="12240">
            <a:solidFill>
              <a:srgbClr val="196f85"/>
            </a:solidFill>
            <a:miter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7416000" y="7063560"/>
            <a:ext cx="2116440" cy="402840"/>
          </a:xfrm>
          <a:prstGeom prst="rect">
            <a:avLst/>
          </a:prstGeom>
        </p:spPr>
        <p:txBody>
          <a:bodyPr lIns="100800" rIns="100800" tIns="50400" bIns="50400" anchor="b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4828680" y="7063560"/>
            <a:ext cx="2591280" cy="402120"/>
          </a:xfrm>
          <a:prstGeom prst="rect">
            <a:avLst/>
          </a:prstGeom>
        </p:spPr>
        <p:txBody>
          <a:bodyPr lIns="100800" rIns="100800" tIns="50400" bIns="50400" anchor="b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9533160" y="7063560"/>
            <a:ext cx="402840" cy="402120"/>
          </a:xfrm>
          <a:prstGeom prst="rect">
            <a:avLst/>
          </a:prstGeom>
        </p:spPr>
        <p:txBody>
          <a:bodyPr lIns="100800" rIns="100800" tIns="50400" bIns="50400" anchor="b"/>
          <a:p>
            <a:pPr algn="r">
              <a:lnSpc>
                <a:spcPct val="100000"/>
              </a:lnSpc>
            </a:pPr>
            <a:fld id="{53A6CA8E-8626-473B-8B3C-9155F461ABDD}" type="slidenum">
              <a:rPr b="0" lang="pt-BR" sz="1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Clique para editar o formato do texto do título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Clique para editar o formato do texto da estrutura de tópicos</a:t>
            </a: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2.º nível da estrutura de tópicos</a:t>
            </a:r>
            <a:endParaRPr b="0" lang="en-US" sz="2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3.º nível da estrutura de tópicos</a:t>
            </a:r>
            <a:endParaRPr b="0" lang="en-US" sz="21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4.º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5.º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6.º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7.º nível da estrutura de tópicos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50.jpeg"/><Relationship Id="rId2" Type="http://schemas.openxmlformats.org/officeDocument/2006/relationships/slideLayout" Target="../slideLayouts/slideLayout1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1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1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1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1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1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1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1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3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1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1044720" y="601560"/>
            <a:ext cx="8138880" cy="44852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 algn="ctr">
              <a:lnSpc>
                <a:spcPct val="100000"/>
              </a:lnSpc>
            </a:pP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3200" indent="-281880" algn="ctr">
              <a:lnSpc>
                <a:spcPct val="100000"/>
              </a:lnSpc>
            </a:pPr>
            <a:r>
              <a:rPr b="0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VEÍCULOS/DET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03200" indent="-281880"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ucida Sans Unicode"/>
              </a:rPr>
              <a:t>APRESENTAÇÃO CGTE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" name="Imagem 2" descr=""/>
          <p:cNvPicPr/>
          <p:nvPr/>
        </p:nvPicPr>
        <p:blipFill>
          <a:blip r:embed="rId1"/>
          <a:stretch/>
        </p:blipFill>
        <p:spPr>
          <a:xfrm>
            <a:off x="182520" y="279360"/>
            <a:ext cx="2285640" cy="1095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2611440" y="301680"/>
            <a:ext cx="6714720" cy="4773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CORNÉLIO PROCÓPIO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76" name="Imagem 2" descr=""/>
          <p:cNvPicPr/>
          <p:nvPr/>
        </p:nvPicPr>
        <p:blipFill>
          <a:blip r:embed="rId1"/>
          <a:stretch/>
        </p:blipFill>
        <p:spPr>
          <a:xfrm>
            <a:off x="14616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77" name="Table 2"/>
          <p:cNvGraphicFramePr/>
          <p:nvPr/>
        </p:nvGraphicFramePr>
        <p:xfrm>
          <a:off x="864000" y="1280520"/>
          <a:ext cx="8247960" cy="5039280"/>
        </p:xfrm>
        <a:graphic>
          <a:graphicData uri="http://schemas.openxmlformats.org/drawingml/2006/table">
            <a:tbl>
              <a:tblPr/>
              <a:tblGrid>
                <a:gridCol w="1032120"/>
                <a:gridCol w="1032120"/>
                <a:gridCol w="1032120"/>
                <a:gridCol w="2129400"/>
                <a:gridCol w="1152720"/>
                <a:gridCol w="1869480"/>
              </a:tblGrid>
              <a:tr h="7196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196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AEU 5584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INSERVIVÉL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1775249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196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AII - 3148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INSERVIVÉL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116013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196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AEH 7083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INSERVIVÉL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1775241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1964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AUQ – 1545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RENAULT LOGAN 1.016 V – AQB 1303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PARADO NO 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PARADO NO 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368951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310964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19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 - 07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 - 03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- 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TOTAL -  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2180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2682720" y="287280"/>
            <a:ext cx="4928760" cy="3488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CURITIBA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79" name="Imagem 2" descr=""/>
          <p:cNvPicPr/>
          <p:nvPr/>
        </p:nvPicPr>
        <p:blipFill>
          <a:blip r:embed="rId1"/>
          <a:stretch/>
        </p:blipFill>
        <p:spPr>
          <a:xfrm>
            <a:off x="146520" y="52560"/>
            <a:ext cx="1925280" cy="883080"/>
          </a:xfrm>
          <a:prstGeom prst="rect">
            <a:avLst/>
          </a:prstGeom>
          <a:ln>
            <a:noFill/>
          </a:ln>
        </p:spPr>
      </p:pic>
      <p:pic>
        <p:nvPicPr>
          <p:cNvPr id="80" name="Imagem 3" descr=""/>
          <p:cNvPicPr/>
          <p:nvPr/>
        </p:nvPicPr>
        <p:blipFill>
          <a:blip r:embed="rId2"/>
          <a:stretch/>
        </p:blipFill>
        <p:spPr>
          <a:xfrm>
            <a:off x="14652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81" name="Table 2"/>
          <p:cNvGraphicFramePr/>
          <p:nvPr/>
        </p:nvGraphicFramePr>
        <p:xfrm>
          <a:off x="504000" y="1080000"/>
          <a:ext cx="8822160" cy="5742000"/>
        </p:xfrm>
        <a:graphic>
          <a:graphicData uri="http://schemas.openxmlformats.org/drawingml/2006/table">
            <a:tbl>
              <a:tblPr/>
              <a:tblGrid>
                <a:gridCol w="1469520"/>
                <a:gridCol w="1469520"/>
                <a:gridCol w="1054800"/>
                <a:gridCol w="2140920"/>
                <a:gridCol w="1212120"/>
                <a:gridCol w="1475280"/>
              </a:tblGrid>
              <a:tr h="8424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9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ALMIRANTE TAMANDARÉ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BCA 5377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JOSÉ C MATIAS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DANILO BARBOSA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SILVANA NORBERTO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ATAGIL COSTA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9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ARAUCÁRIA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BBW 7608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ORLI CANANI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JEFFERSON PADILHA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VALTER HALAT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ALEX SOUZA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100001974166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9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BALSA NOVA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 NOVO GOL TL MCV – BBW 7610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AMANDA FRANCO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JOÃO DA ROSA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100001974156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9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BOCAIUVA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AWG 3965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PATRICIA BERDARDI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LUIZ G TAVARES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9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CAMPINA GRANDE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GOL/1.0 GIV – AUS 5070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BBW 7607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RUBENS KOLINSK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  <a:ea typeface="Microsoft YaHei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3690035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NÃO (EM USO NO GABINETE DO PREFEITO -  PM)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9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CAMPO DO TENENTE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AWG 7730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EVERALDO RIBAS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VITOR WERNER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LUCIANE ZIELINSKI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CAMPO LARGO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BCA 5379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JOSÉ 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CARLOS E BOWKALOWSKI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9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EDISON JOSÉ  GARRET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424529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2897280" y="287280"/>
            <a:ext cx="5786280" cy="48060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REGIONAL CURITIBA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83" name="Imagem 2" descr=""/>
          <p:cNvPicPr/>
          <p:nvPr/>
        </p:nvPicPr>
        <p:blipFill>
          <a:blip r:embed="rId1"/>
          <a:stretch/>
        </p:blipFill>
        <p:spPr>
          <a:xfrm>
            <a:off x="23436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84" name="Table 2"/>
          <p:cNvGraphicFramePr/>
          <p:nvPr/>
        </p:nvGraphicFramePr>
        <p:xfrm>
          <a:off x="325440" y="1208160"/>
          <a:ext cx="9000720" cy="4928760"/>
        </p:xfrm>
        <a:graphic>
          <a:graphicData uri="http://schemas.openxmlformats.org/drawingml/2006/table">
            <a:tbl>
              <a:tblPr/>
              <a:tblGrid>
                <a:gridCol w="1448640"/>
                <a:gridCol w="1448640"/>
                <a:gridCol w="817560"/>
                <a:gridCol w="2476080"/>
                <a:gridCol w="1357920"/>
                <a:gridCol w="1451880"/>
              </a:tblGrid>
              <a:tr h="862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17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AG CAMPO MAGRO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BCA 5359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BRUNA VIDAL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IRENE GARCIA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0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COLOMBO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BCA 7287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ADRIANA 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MARCIA RDRGUES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VALDOMIRO KUROWSKI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CINTIA CARAN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JOSIANE FREIRE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59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CONTENDA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AWG 3974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JAIR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855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RENAULT SANDERO EXP 1.6 – AVI 6377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AWG 3955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NELSO RIBA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GISLAINE AGUIAR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CRISTIANO MENEZES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RAFAEL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DURVAL FILHO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NELSO RIBA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GISLAINE AGUIAR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CRISTIANO MENEZES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RAFAEL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DURVAL FILHO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369208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399205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7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RENAULT SANDERO EXP 1.6 – AVI 5176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EDUARDO HENRIQUE SOARES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EDISON ROBERTO CAMARGO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369197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040200" y="287280"/>
            <a:ext cx="4643280" cy="4330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CURITIBA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86" name="Imagem 2" descr=""/>
          <p:cNvPicPr/>
          <p:nvPr/>
        </p:nvPicPr>
        <p:blipFill>
          <a:blip r:embed="rId1"/>
          <a:stretch/>
        </p:blipFill>
        <p:spPr>
          <a:xfrm>
            <a:off x="14652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87" name="Table 2"/>
          <p:cNvGraphicFramePr/>
          <p:nvPr/>
        </p:nvGraphicFramePr>
        <p:xfrm>
          <a:off x="325440" y="993600"/>
          <a:ext cx="9143640" cy="5360760"/>
        </p:xfrm>
        <a:graphic>
          <a:graphicData uri="http://schemas.openxmlformats.org/drawingml/2006/table">
            <a:tbl>
              <a:tblPr/>
              <a:tblGrid>
                <a:gridCol w="1338480"/>
                <a:gridCol w="1095840"/>
                <a:gridCol w="892440"/>
                <a:gridCol w="2673360"/>
                <a:gridCol w="1428480"/>
                <a:gridCol w="1715040"/>
              </a:tblGrid>
              <a:tr h="55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935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FAZENDA RIO GRANDE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 NOVO GOL TL MCV – BBW 7603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IRANI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BEATRIZ DE BARROS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SUZANA P MACHADO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PHALOMA BARBOSA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ANNA P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SILMARA BURDZINSKI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KARINA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JOSIMAR FLORIANO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ELIAS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ELIANE LIMA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MARIA VIDAL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ANA PAULA STRUJAK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JANATHAN MARTINS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100001974162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59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GUARATUBA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BBW 7668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ADELAT FEIJO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ANISIO B NETO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100001974207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17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ITAPERUÇU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BCA 7354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IVONETE DE JESUS LINS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94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LAPA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BBW 7665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SANDRA AFONSO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IVO FERRAZZA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LUCIANO WEINHARDT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DANIELLI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100001974206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0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MANDIRITUBA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AWG 4065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THAIS DA CRUZ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LUCIANE KANOPA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369729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2611440" y="301680"/>
            <a:ext cx="5643360" cy="41868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CURITIBA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89" name="Imagem 2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90" name="Table 2"/>
          <p:cNvGraphicFramePr/>
          <p:nvPr/>
        </p:nvGraphicFramePr>
        <p:xfrm>
          <a:off x="360000" y="1080000"/>
          <a:ext cx="8894880" cy="4470840"/>
        </p:xfrm>
        <a:graphic>
          <a:graphicData uri="http://schemas.openxmlformats.org/drawingml/2006/table">
            <a:tbl>
              <a:tblPr/>
              <a:tblGrid>
                <a:gridCol w="1481400"/>
                <a:gridCol w="1481400"/>
                <a:gridCol w="1481400"/>
                <a:gridCol w="1481400"/>
                <a:gridCol w="1481400"/>
                <a:gridCol w="1487880"/>
              </a:tblGrid>
              <a:tr h="862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17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PIEN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BCB 1244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ANI MACHADO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JULIANA FRANCO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0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PINHAIS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 NOVO GOL TL MCV – BBW 7650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ANDRÉ GRETER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100001974193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94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PIRAQUARA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 NOVO GOL TL MCV – BCA 5365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PEDRO RENATO GARCIA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GUSTAVO DE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JAMES ROHRSETZER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424509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59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QUATRO BARRAS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BBW 7716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EDSON S PAULA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JOÃO TARTAIA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ANA P LIZ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100001974239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01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QUITANDINHA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BCA 5352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424522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95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RIO BRANCO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AWG 4322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369740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92" name="Table 1"/>
          <p:cNvGraphicFramePr/>
          <p:nvPr/>
        </p:nvGraphicFramePr>
        <p:xfrm>
          <a:off x="396720" y="1065240"/>
          <a:ext cx="9072360" cy="5428800"/>
        </p:xfrm>
        <a:graphic>
          <a:graphicData uri="http://schemas.openxmlformats.org/drawingml/2006/table">
            <a:tbl>
              <a:tblPr/>
              <a:tblGrid>
                <a:gridCol w="1512000"/>
                <a:gridCol w="1512000"/>
                <a:gridCol w="1512000"/>
                <a:gridCol w="1512000"/>
                <a:gridCol w="1512000"/>
                <a:gridCol w="1512360"/>
              </a:tblGrid>
              <a:tr h="862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4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RIO NEGRO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100001974238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466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JOSÉ DOS PINHAIS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4067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1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TIJUCAS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BCA 5350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SILVIA DA ROCHA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ELZA FREITAS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424515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7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ALMOXARIFADO BACACHERI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PARATI CITY – ALO 0773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100001972743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- AII 3404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AGUARDANDO DOAÇÃO – PARADO PÁTIO DA PREFEITURA - 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17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RENAULT LOGAN AUT 1016V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AQY - 8025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ALMOCHARIFADO BACACHERI - 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313087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  <p:sp>
        <p:nvSpPr>
          <p:cNvPr id="93" name="CustomShape 2"/>
          <p:cNvSpPr/>
          <p:nvPr/>
        </p:nvSpPr>
        <p:spPr>
          <a:xfrm>
            <a:off x="3182760" y="350640"/>
            <a:ext cx="5285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CURITIBA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95" name="Table 1"/>
          <p:cNvGraphicFramePr/>
          <p:nvPr/>
        </p:nvGraphicFramePr>
        <p:xfrm>
          <a:off x="396720" y="1065240"/>
          <a:ext cx="9000720" cy="2602080"/>
        </p:xfrm>
        <a:graphic>
          <a:graphicData uri="http://schemas.openxmlformats.org/drawingml/2006/table">
            <a:tbl>
              <a:tblPr/>
              <a:tblGrid>
                <a:gridCol w="1500120"/>
                <a:gridCol w="1500120"/>
                <a:gridCol w="1500120"/>
                <a:gridCol w="1500120"/>
                <a:gridCol w="1500120"/>
                <a:gridCol w="1500120"/>
              </a:tblGrid>
              <a:tr h="8672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67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FLEX – ANF 3450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67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 –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- 33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  <p:sp>
        <p:nvSpPr>
          <p:cNvPr id="96" name="CustomShape 2"/>
          <p:cNvSpPr/>
          <p:nvPr/>
        </p:nvSpPr>
        <p:spPr>
          <a:xfrm>
            <a:off x="3657960" y="350640"/>
            <a:ext cx="4983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CURITIBA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98" name="Table 1"/>
          <p:cNvGraphicFramePr/>
          <p:nvPr/>
        </p:nvGraphicFramePr>
        <p:xfrm>
          <a:off x="539640" y="1136520"/>
          <a:ext cx="8929440" cy="6143400"/>
        </p:xfrm>
        <a:graphic>
          <a:graphicData uri="http://schemas.openxmlformats.org/drawingml/2006/table">
            <a:tbl>
              <a:tblPr/>
              <a:tblGrid>
                <a:gridCol w="1488240"/>
                <a:gridCol w="1488240"/>
                <a:gridCol w="1488240"/>
                <a:gridCol w="1488240"/>
                <a:gridCol w="1488240"/>
                <a:gridCol w="1488240"/>
              </a:tblGrid>
              <a:tr h="100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56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FOZ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BCB 1243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 (Não quer o carro)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6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FOZ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7633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6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ITAIPULANDIA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– ALM 4I45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1772001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6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MEDIANEIRA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6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MISSAL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7704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369.753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PEGOU O 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PATO BRAGADO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1016 V – AQB 1213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PEGOU O 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  <p:sp>
        <p:nvSpPr>
          <p:cNvPr id="99" name="CustomShape 2"/>
          <p:cNvSpPr/>
          <p:nvPr/>
        </p:nvSpPr>
        <p:spPr>
          <a:xfrm>
            <a:off x="2825640" y="350640"/>
            <a:ext cx="55717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FOZ DO IGUAÇU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01" name="Table 1"/>
          <p:cNvGraphicFramePr/>
          <p:nvPr/>
        </p:nvGraphicFramePr>
        <p:xfrm>
          <a:off x="682560" y="993600"/>
          <a:ext cx="8857800" cy="6214680"/>
        </p:xfrm>
        <a:graphic>
          <a:graphicData uri="http://schemas.openxmlformats.org/drawingml/2006/table">
            <a:tbl>
              <a:tblPr/>
              <a:tblGrid>
                <a:gridCol w="1476360"/>
                <a:gridCol w="1476360"/>
                <a:gridCol w="1476360"/>
                <a:gridCol w="1476360"/>
                <a:gridCol w="1476360"/>
                <a:gridCol w="1476360"/>
              </a:tblGrid>
              <a:tr h="100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25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SANTA HELENA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925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SANTA TEREZINHA DO ITAIPÚ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- 7710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111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MIGUEL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7701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TCHARLES MACHADO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ARLEI VARGAS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CESAR BOMBASSARO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ROSENI CAMARGO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324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INSERVÍVEIS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 5257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5292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WV GOL 1000 – AEU 5637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924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- 04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102" name="CustomShape 2"/>
          <p:cNvSpPr/>
          <p:nvPr/>
        </p:nvSpPr>
        <p:spPr>
          <a:xfrm>
            <a:off x="3397320" y="279360"/>
            <a:ext cx="55004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FOZ DO IGUAÇU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2730240" y="422280"/>
            <a:ext cx="5738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FCO BELTRÃO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5" name="Table 2"/>
          <p:cNvGraphicFramePr/>
          <p:nvPr/>
        </p:nvGraphicFramePr>
        <p:xfrm>
          <a:off x="896760" y="493560"/>
          <a:ext cx="8572320" cy="6352560"/>
        </p:xfrm>
        <a:graphic>
          <a:graphicData uri="http://schemas.openxmlformats.org/drawingml/2006/table">
            <a:tbl>
              <a:tblPr/>
              <a:tblGrid>
                <a:gridCol w="1475280"/>
                <a:gridCol w="1381680"/>
                <a:gridCol w="1428480"/>
                <a:gridCol w="1428480"/>
                <a:gridCol w="1428480"/>
                <a:gridCol w="1429920"/>
              </a:tblGrid>
              <a:tr h="1005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AMPERE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100001974229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38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CAPANEMA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L/1.0GIV – ANQ 1546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ROQUE O POMPERMAIER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VERA TATIANA BOHN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368950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BARRACÃO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1016V –AQY 8024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– ALN 2980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313773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310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DOIS VIZINHOS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7724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ITACIR NESELLO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ANDRE GIRARDI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CESAR FELINI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BELONI COSTA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ADRIANE ZOPELETTO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MARCELO VELASCO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0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FRANCISCO BELTRÃO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7697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LENIR P NICOLODI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SUELEN PRESTES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NOELY THOMÉ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SILVIO ARAÚJO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SERLEI FAEDO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DICLEI MILAN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38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FRANCISCO BELTRÃO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7632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MARGARETE DALLA COSTA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ADRIELLE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0" y="1368360"/>
            <a:ext cx="9072360" cy="438444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/>
          <a:p>
            <a:pPr algn="ctr">
              <a:lnSpc>
                <a:spcPct val="100000"/>
              </a:lnSpc>
            </a:pP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algn="ctr">
              <a:lnSpc>
                <a:spcPct val="100000"/>
              </a:lnSpc>
            </a:pP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 algn="ctr">
              <a:lnSpc>
                <a:spcPct val="100000"/>
              </a:lnSpc>
            </a:pP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  <a:p>
            <a:pPr>
              <a:lnSpc>
                <a:spcPct val="100000"/>
              </a:lnSpc>
            </a:pPr>
            <a:endParaRPr b="0" lang="en-US" sz="3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pic>
        <p:nvPicPr>
          <p:cNvPr id="51" name="Imagem 2" descr=""/>
          <p:cNvPicPr/>
          <p:nvPr/>
        </p:nvPicPr>
        <p:blipFill>
          <a:blip r:embed="rId1"/>
          <a:stretch/>
        </p:blipFill>
        <p:spPr>
          <a:xfrm>
            <a:off x="216000" y="144000"/>
            <a:ext cx="2237760" cy="1079640"/>
          </a:xfrm>
          <a:prstGeom prst="rect">
            <a:avLst/>
          </a:prstGeom>
          <a:ln>
            <a:noFill/>
          </a:ln>
        </p:spPr>
      </p:pic>
      <p:graphicFrame>
        <p:nvGraphicFramePr>
          <p:cNvPr id="52" name="Table 2"/>
          <p:cNvGraphicFramePr/>
          <p:nvPr/>
        </p:nvGraphicFramePr>
        <p:xfrm>
          <a:off x="468360" y="1282320"/>
          <a:ext cx="8929440" cy="4892760"/>
        </p:xfrm>
        <a:graphic>
          <a:graphicData uri="http://schemas.openxmlformats.org/drawingml/2006/table">
            <a:tbl>
              <a:tblPr/>
              <a:tblGrid>
                <a:gridCol w="1488240"/>
                <a:gridCol w="1488240"/>
                <a:gridCol w="1168920"/>
                <a:gridCol w="1807560"/>
                <a:gridCol w="1488240"/>
                <a:gridCol w="1488240"/>
              </a:tblGrid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AGÊNCIA DO TRABALHADOR/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439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APUCARANA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39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ARAPONGAS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00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CAMBIRA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JOELMIR 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CINTIA M PEREIRA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JANDAIA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7702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SUCELI R VAREA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MARCO  FABRICIO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SONIA R P VIGNOLI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SABÁUDIA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1016V – AQB 1286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CLODOALDO DE SOUZA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RECEBEU O VEÍCULO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1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CARROS 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– AII 3408 (PARADO)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175253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5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PARADO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- 06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53" name="CustomShape 3"/>
          <p:cNvSpPr/>
          <p:nvPr/>
        </p:nvSpPr>
        <p:spPr>
          <a:xfrm>
            <a:off x="2999160" y="432000"/>
            <a:ext cx="554112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ESCRITÓRIO</a:t>
            </a: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REGIONAL APUCARANA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07" name="CustomShape 1"/>
          <p:cNvSpPr/>
          <p:nvPr/>
        </p:nvSpPr>
        <p:spPr>
          <a:xfrm>
            <a:off x="2825640" y="279360"/>
            <a:ext cx="54288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FCO BELTRÃO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08" name="Table 2"/>
          <p:cNvGraphicFramePr/>
          <p:nvPr/>
        </p:nvGraphicFramePr>
        <p:xfrm>
          <a:off x="539640" y="1118880"/>
          <a:ext cx="9000720" cy="5065920"/>
        </p:xfrm>
        <a:graphic>
          <a:graphicData uri="http://schemas.openxmlformats.org/drawingml/2006/table">
            <a:tbl>
              <a:tblPr/>
              <a:tblGrid>
                <a:gridCol w="1500120"/>
                <a:gridCol w="1500120"/>
                <a:gridCol w="1500120"/>
                <a:gridCol w="1500120"/>
                <a:gridCol w="1500120"/>
                <a:gridCol w="1500120"/>
              </a:tblGrid>
              <a:tr h="1005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MARMELEIRO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1016V – AQB 1306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310985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RECEBEU O CARRO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NOVA PRATA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1016V – AQB 1305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MARIA MORGAN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PLANALTO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1016V – AQJ 7059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AIRTON  JOSÉ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313324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SALTO DO LONTRA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1.0 GIV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AUQ - 1743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368953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RECEBEU O CARRO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SANTA IZABEL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IVONETE POTRICH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19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REALEZA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1.6 – AVL 1032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ELIANE BARONI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ISAIAS ROSA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MARIA SORANSO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369.200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10" name="Table 1"/>
          <p:cNvGraphicFramePr/>
          <p:nvPr/>
        </p:nvGraphicFramePr>
        <p:xfrm>
          <a:off x="539640" y="1136520"/>
          <a:ext cx="8572320" cy="415944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100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170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SANTO ANTONIO DO SUDOESTE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–AWH 7731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FLEX- ANF 9450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ESTADO(PROTOCOLO 16.004545-0)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ANTONIA NATT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ROZENI SCOPEL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RECEBEU O CARRO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PREFEITURA TEM INTERESSE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JORGE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ARH 7284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328253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RECEBEU O CARRO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VERÊ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 SANDERO EXP 1.6 – AVL 6369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SUZIANE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ANA PAULA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369202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RECEBEU O CARRO EM DEZEMBRO/19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4785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INSERVIVEIS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– AII 3416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AEH 6733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1000 - AEU 5394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RUIM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USADO PELA PAM QUEDAS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Pro 16.289.470-0(Doação)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- 04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111" name="CustomShape 2"/>
          <p:cNvSpPr/>
          <p:nvPr/>
        </p:nvSpPr>
        <p:spPr>
          <a:xfrm>
            <a:off x="2825640" y="279360"/>
            <a:ext cx="55717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FCO BELTRÃO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13" name="Table 1"/>
          <p:cNvGraphicFramePr/>
          <p:nvPr/>
        </p:nvGraphicFramePr>
        <p:xfrm>
          <a:off x="754200" y="911880"/>
          <a:ext cx="8643600" cy="5450760"/>
        </p:xfrm>
        <a:graphic>
          <a:graphicData uri="http://schemas.openxmlformats.org/drawingml/2006/table">
            <a:tbl>
              <a:tblPr/>
              <a:tblGrid>
                <a:gridCol w="1440360"/>
                <a:gridCol w="1440360"/>
                <a:gridCol w="1440360"/>
                <a:gridCol w="1440360"/>
                <a:gridCol w="1440360"/>
                <a:gridCol w="1441800"/>
              </a:tblGrid>
              <a:tr h="100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CANDÓI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ALMIR FERNANDES BARBOSA PARE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LARANJEIRAS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ABELARDO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ALBERTO ROMANO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CASSIE REFOSCO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GUARAPUAVA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7655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ANTONIO CESAR PRESTES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GUARAPUAVA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7631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EDILSON OBAL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PINHÃO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MARINEZ TONET DE CAMARGO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ANGELITA CALDAS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RESERVA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JUMARA DALLAGNOL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JULIANO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 (PM)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TURVO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7685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FOZ DO JORDÃO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RENE BARBOSA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ANTONIUO FERREIRA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VANDERLÉIA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 (PM -  CORREGEDORIA)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  <p:sp>
        <p:nvSpPr>
          <p:cNvPr id="114" name="CustomShape 2"/>
          <p:cNvSpPr/>
          <p:nvPr/>
        </p:nvSpPr>
        <p:spPr>
          <a:xfrm>
            <a:off x="3182760" y="208080"/>
            <a:ext cx="535752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GUARAPUAVA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16" name="CustomShape 1"/>
          <p:cNvSpPr/>
          <p:nvPr/>
        </p:nvSpPr>
        <p:spPr>
          <a:xfrm>
            <a:off x="2997720" y="350640"/>
            <a:ext cx="5562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GUARAPUAVA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17" name="Table 2"/>
          <p:cNvGraphicFramePr/>
          <p:nvPr/>
        </p:nvGraphicFramePr>
        <p:xfrm>
          <a:off x="611280" y="1136520"/>
          <a:ext cx="9000720" cy="4107240"/>
        </p:xfrm>
        <a:graphic>
          <a:graphicData uri="http://schemas.openxmlformats.org/drawingml/2006/table">
            <a:tbl>
              <a:tblPr/>
              <a:tblGrid>
                <a:gridCol w="1500120"/>
                <a:gridCol w="1500120"/>
                <a:gridCol w="1500120"/>
                <a:gridCol w="1500120"/>
                <a:gridCol w="1500120"/>
                <a:gridCol w="1500120"/>
              </a:tblGrid>
              <a:tr h="1005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5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PRUDENTÓPOLIS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7671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JOSÉ PEREIRA DE AVELAR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100001974209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0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5539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ACB 1694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87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5616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 09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–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540240" y="136440"/>
            <a:ext cx="4857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IBAITI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0" name="Table 2"/>
          <p:cNvGraphicFramePr/>
          <p:nvPr/>
        </p:nvGraphicFramePr>
        <p:xfrm>
          <a:off x="754200" y="934560"/>
          <a:ext cx="8572320" cy="464328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1005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CAMBARÁ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 5371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CONSELHEIRO MAIRINCK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3461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220981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VAI RECEBER EM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CARLÓPOLIS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7682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CURIUVA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AWI 5251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IBAITI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WILLIAN BORGES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IBAITI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MARCELO VALE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MARIA PAVANI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22" name="Table 1"/>
          <p:cNvGraphicFramePr/>
          <p:nvPr/>
        </p:nvGraphicFramePr>
        <p:xfrm>
          <a:off x="539640" y="1028160"/>
          <a:ext cx="9000720" cy="4785840"/>
        </p:xfrm>
        <a:graphic>
          <a:graphicData uri="http://schemas.openxmlformats.org/drawingml/2006/table">
            <a:tbl>
              <a:tblPr/>
              <a:tblGrid>
                <a:gridCol w="1500120"/>
                <a:gridCol w="1500120"/>
                <a:gridCol w="1500120"/>
                <a:gridCol w="1500120"/>
                <a:gridCol w="1500120"/>
                <a:gridCol w="1500120"/>
              </a:tblGrid>
              <a:tr h="100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JACAREZINHO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7681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JOAQUIM TÁVORA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AWI 5282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RIBEIRÃO CLARO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1.0GIV – AUS 1534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369034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SANTO ANTONIO DA PLATINA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7680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SILVIA DO CARMO/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ANTONIO SOUZA/GETULIO  DO AMARAL/CÁSSIA RIBEIRO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SIQUEIRA CAMPOS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1.0GIV – AUS 1435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JOÃO DE LIMA/ FERNANDA BRAUM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369033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WNCESLAU BRAZ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HEDIANE MUNHOZ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  <p:sp>
        <p:nvSpPr>
          <p:cNvPr id="123" name="CustomShape 2"/>
          <p:cNvSpPr/>
          <p:nvPr/>
        </p:nvSpPr>
        <p:spPr>
          <a:xfrm>
            <a:off x="2825640" y="136440"/>
            <a:ext cx="4857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IBAITI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25" name="CustomShape 1"/>
          <p:cNvSpPr/>
          <p:nvPr/>
        </p:nvSpPr>
        <p:spPr>
          <a:xfrm>
            <a:off x="2825640" y="136440"/>
            <a:ext cx="49287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IBAITI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26" name="Table 2"/>
          <p:cNvGraphicFramePr/>
          <p:nvPr/>
        </p:nvGraphicFramePr>
        <p:xfrm>
          <a:off x="611280" y="1136520"/>
          <a:ext cx="8572320" cy="423720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1005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FLIX – ANF 3438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2223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5298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–AEU 2645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5267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PALIO WEEKEMD ELX – AII 3426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CITY – ALN 2978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198793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INSERVÍVEIS 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28" name="Table 1"/>
          <p:cNvGraphicFramePr/>
          <p:nvPr/>
        </p:nvGraphicFramePr>
        <p:xfrm>
          <a:off x="896760" y="1136520"/>
          <a:ext cx="8357760" cy="4826880"/>
        </p:xfrm>
        <a:graphic>
          <a:graphicData uri="http://schemas.openxmlformats.org/drawingml/2006/table">
            <a:tbl>
              <a:tblPr/>
              <a:tblGrid>
                <a:gridCol w="1392840"/>
                <a:gridCol w="1392840"/>
                <a:gridCol w="1392840"/>
                <a:gridCol w="1392840"/>
                <a:gridCol w="1392840"/>
                <a:gridCol w="1393560"/>
              </a:tblGrid>
              <a:tr h="862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23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IMBITUVA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7678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2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IRATI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MARCELO ÁVILA FRANCOS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IRATI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7709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ALFREDO KORTELT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MARISA MASSA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MALLET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7663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CLAUDIA ELISA BOCHINE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923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TEIXEIRA SOARES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7740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DIONARA APARECIDA VOITECHEN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100001974257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129" name="CustomShape 2"/>
          <p:cNvSpPr/>
          <p:nvPr/>
        </p:nvSpPr>
        <p:spPr>
          <a:xfrm>
            <a:off x="2825640" y="136440"/>
            <a:ext cx="40716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IRATI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2825640" y="136440"/>
            <a:ext cx="40716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IRATI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2" name="Table 2"/>
          <p:cNvGraphicFramePr/>
          <p:nvPr/>
        </p:nvGraphicFramePr>
        <p:xfrm>
          <a:off x="896760" y="1539720"/>
          <a:ext cx="8572320" cy="396360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990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90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ASTRA GL – AGE 9352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990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GOL 1000 – AEU 5616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991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- 0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–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34" name="CustomShape 1"/>
          <p:cNvSpPr/>
          <p:nvPr/>
        </p:nvSpPr>
        <p:spPr>
          <a:xfrm>
            <a:off x="2825640" y="136440"/>
            <a:ext cx="48574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IVAIPORÃ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5" name="Table 2"/>
          <p:cNvGraphicFramePr/>
          <p:nvPr/>
        </p:nvGraphicFramePr>
        <p:xfrm>
          <a:off x="825480" y="1065240"/>
          <a:ext cx="8715240" cy="5571720"/>
        </p:xfrm>
        <a:graphic>
          <a:graphicData uri="http://schemas.openxmlformats.org/drawingml/2006/table">
            <a:tbl>
              <a:tblPr/>
              <a:tblGrid>
                <a:gridCol w="1452240"/>
                <a:gridCol w="1452240"/>
                <a:gridCol w="1452240"/>
                <a:gridCol w="1452240"/>
                <a:gridCol w="1452240"/>
                <a:gridCol w="145404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00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FAXINAL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IVAIPORÃ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7728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JOICE GONÇALVES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DAVIS STIPP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0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IVAIPORÃ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7629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0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JOÃO DO IVAÍ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PEDRO DO IVAÍ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7664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EVALDO DOMINGUES DE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m 1" descr=""/>
          <p:cNvPicPr/>
          <p:nvPr/>
        </p:nvPicPr>
        <p:blipFill>
          <a:blip r:embed="rId1"/>
          <a:stretch/>
        </p:blipFill>
        <p:spPr>
          <a:xfrm>
            <a:off x="212040" y="124560"/>
            <a:ext cx="2163600" cy="895320"/>
          </a:xfrm>
          <a:prstGeom prst="rect">
            <a:avLst/>
          </a:prstGeom>
          <a:ln>
            <a:noFill/>
          </a:ln>
        </p:spPr>
      </p:pic>
      <p:graphicFrame>
        <p:nvGraphicFramePr>
          <p:cNvPr id="55" name="Table 1"/>
          <p:cNvGraphicFramePr/>
          <p:nvPr/>
        </p:nvGraphicFramePr>
        <p:xfrm>
          <a:off x="504000" y="1224000"/>
          <a:ext cx="8822160" cy="5687280"/>
        </p:xfrm>
        <a:graphic>
          <a:graphicData uri="http://schemas.openxmlformats.org/drawingml/2006/table">
            <a:tbl>
              <a:tblPr/>
              <a:tblGrid>
                <a:gridCol w="1469520"/>
                <a:gridCol w="1469520"/>
                <a:gridCol w="1096560"/>
                <a:gridCol w="1842480"/>
                <a:gridCol w="1469520"/>
                <a:gridCol w="1474560"/>
              </a:tblGrid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AGÊNCIA DO TRABALHADOR/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89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ALTAMIRA DO PARANÁ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AVO 7125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369210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89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ARARUNA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ARH 7283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DANIEL GUARIDO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86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BOA ESPERANÇA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3968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SÉRGIO DOMINGUES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89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CAMPINA DA LAGOA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ALN 2981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JULIANO MENDES CARDOSO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89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GOIOERÊ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REGINA SILVA/LUCIANE MEIRELLES/TANARA MARQUES/MARIA FEITOSA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100001974197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89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CAMPO MOURÃO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5547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ALEXANDRE RICARDO GALLAND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90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JANIÓPOLIS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CORSA CLASSIC – AKQ 4802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DENIS DO CARMO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56" name="CustomShape 2"/>
          <p:cNvSpPr/>
          <p:nvPr/>
        </p:nvSpPr>
        <p:spPr>
          <a:xfrm>
            <a:off x="3168000" y="432000"/>
            <a:ext cx="594396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ESCRITÓRIO</a:t>
            </a: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 REGIONAL CAMPO MOURÃO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37" name="CustomShape 1"/>
          <p:cNvSpPr/>
          <p:nvPr/>
        </p:nvSpPr>
        <p:spPr>
          <a:xfrm>
            <a:off x="2825640" y="136440"/>
            <a:ext cx="48574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IVAIPORÃ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38" name="Table 2"/>
          <p:cNvGraphicFramePr/>
          <p:nvPr/>
        </p:nvGraphicFramePr>
        <p:xfrm>
          <a:off x="682560" y="1208160"/>
          <a:ext cx="8786520" cy="2510280"/>
        </p:xfrm>
        <a:graphic>
          <a:graphicData uri="http://schemas.openxmlformats.org/drawingml/2006/table">
            <a:tbl>
              <a:tblPr/>
              <a:tblGrid>
                <a:gridCol w="1440000"/>
                <a:gridCol w="1488600"/>
                <a:gridCol w="1464120"/>
                <a:gridCol w="1464120"/>
                <a:gridCol w="1464120"/>
                <a:gridCol w="146556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919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– 5233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AEU 5632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ROYALE 1.8 I GL – AEZ – 5183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ALN 2926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1776685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- 04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- 09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2825640" y="136440"/>
            <a:ext cx="50716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REGIONAL LONDRINA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1" name="Table 2"/>
          <p:cNvGraphicFramePr/>
          <p:nvPr/>
        </p:nvGraphicFramePr>
        <p:xfrm>
          <a:off x="611280" y="1351080"/>
          <a:ext cx="8857800" cy="5071680"/>
        </p:xfrm>
        <a:graphic>
          <a:graphicData uri="http://schemas.openxmlformats.org/drawingml/2006/table">
            <a:tbl>
              <a:tblPr/>
              <a:tblGrid>
                <a:gridCol w="1476360"/>
                <a:gridCol w="1476360"/>
                <a:gridCol w="1476360"/>
                <a:gridCol w="1476360"/>
                <a:gridCol w="1476360"/>
                <a:gridCol w="1476360"/>
              </a:tblGrid>
              <a:tr h="941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39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ALVORADA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5229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COM PROBLEMA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1775246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ASSAÍ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1.0 GIV -  AUQ 1556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HELENA HASSERLMANN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368952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BELA VISTA DO PARAÍSO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1.0 GIV -  AUQ 1550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SEBASTIÃO BULHÕES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368949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CAMBÉ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5354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39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CENTENÁRIO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ALO 0758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VAI RECEBER EM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FLORESTÓPOLIS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 1210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JOSEMAR ALVES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310991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2825640" y="136440"/>
            <a:ext cx="50004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LONDRINA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4" name="Table 2"/>
          <p:cNvGraphicFramePr/>
          <p:nvPr/>
        </p:nvGraphicFramePr>
        <p:xfrm>
          <a:off x="754200" y="1065240"/>
          <a:ext cx="8715240" cy="5333400"/>
        </p:xfrm>
        <a:graphic>
          <a:graphicData uri="http://schemas.openxmlformats.org/drawingml/2006/table">
            <a:tbl>
              <a:tblPr/>
              <a:tblGrid>
                <a:gridCol w="1452240"/>
                <a:gridCol w="1452240"/>
                <a:gridCol w="1452240"/>
                <a:gridCol w="1452240"/>
                <a:gridCol w="1452240"/>
                <a:gridCol w="145404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GUARACI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 1303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310964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15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IBIPORÃ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4162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PATRICIA MANOEL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JOÃO ASSIS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DRIELLY ALMEIDA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JANAINA CAETANO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GLEICE HOSHINO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WILLIAN SONDA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MARCIA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JAGUAPITÃ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TC MCV – BBW 7689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LEIDE FALAVINHA ROCHA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CHRISTIANE RODRIGUES DE CAMPOS TRAPP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PORECATU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CORSA CLASSIC – AKQ 4773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PRIMEIRO DE MAIO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VAI RECEBER O CARRO EM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ROLANDIA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5545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46" name="CustomShape 1"/>
          <p:cNvSpPr/>
          <p:nvPr/>
        </p:nvSpPr>
        <p:spPr>
          <a:xfrm>
            <a:off x="2825640" y="136440"/>
            <a:ext cx="53575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 LONDRINA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47" name="Table 2"/>
          <p:cNvGraphicFramePr/>
          <p:nvPr/>
        </p:nvGraphicFramePr>
        <p:xfrm>
          <a:off x="896760" y="991080"/>
          <a:ext cx="8286480" cy="5063760"/>
        </p:xfrm>
        <a:graphic>
          <a:graphicData uri="http://schemas.openxmlformats.org/drawingml/2006/table">
            <a:tbl>
              <a:tblPr/>
              <a:tblGrid>
                <a:gridCol w="1380960"/>
                <a:gridCol w="1380960"/>
                <a:gridCol w="1380960"/>
                <a:gridCol w="1380960"/>
                <a:gridCol w="1380960"/>
                <a:gridCol w="138168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SERTANÓPOLIS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7688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MARCIA CALDEIRA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BARBARA JANUÁRIO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15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LONDRINA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TC MCV – BBW 7732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GENARO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GABRIEL APARECIDO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CARLOS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JOSÉ C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DEISE TOKANO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100001972186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283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PARADOS AGUARDANDO DESTINAÇÃO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 1295 (PARADO IAPAR)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ECONOMY – AWG 5543 (PARADO IAPAR)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– ALO 0758 (OFICINA)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5543RENAULT LOGAN AUT 1.0 16V – AQB 1296 (PARADO)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49" name="CustomShape 1"/>
          <p:cNvSpPr/>
          <p:nvPr/>
        </p:nvSpPr>
        <p:spPr>
          <a:xfrm>
            <a:off x="2825640" y="136440"/>
            <a:ext cx="50004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LONDRINA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0" name="Table 2"/>
          <p:cNvGraphicFramePr/>
          <p:nvPr/>
        </p:nvGraphicFramePr>
        <p:xfrm>
          <a:off x="968400" y="1093680"/>
          <a:ext cx="8286480" cy="5183280"/>
        </p:xfrm>
        <a:graphic>
          <a:graphicData uri="http://schemas.openxmlformats.org/drawingml/2006/table">
            <a:tbl>
              <a:tblPr/>
              <a:tblGrid>
                <a:gridCol w="1380960"/>
                <a:gridCol w="1380960"/>
                <a:gridCol w="1380960"/>
                <a:gridCol w="1380960"/>
                <a:gridCol w="1380960"/>
                <a:gridCol w="1381680"/>
              </a:tblGrid>
              <a:tr h="1078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51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AJC 5677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2376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AEH 6273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5591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-  AII 3422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GOM 1000 – LZI 1828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– AII 3408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LZI 1828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1775244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1775254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1775776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77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 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– 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INSERVIVEIS - 06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52" name="CustomShape 1"/>
          <p:cNvSpPr/>
          <p:nvPr/>
        </p:nvSpPr>
        <p:spPr>
          <a:xfrm>
            <a:off x="2825640" y="136440"/>
            <a:ext cx="5285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MARINGÁ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3" name="Table 2"/>
          <p:cNvGraphicFramePr/>
          <p:nvPr/>
        </p:nvGraphicFramePr>
        <p:xfrm>
          <a:off x="825480" y="1065240"/>
          <a:ext cx="8500680" cy="6214680"/>
        </p:xfrm>
        <a:graphic>
          <a:graphicData uri="http://schemas.openxmlformats.org/drawingml/2006/table">
            <a:tbl>
              <a:tblPr/>
              <a:tblGrid>
                <a:gridCol w="1416600"/>
                <a:gridCol w="1416600"/>
                <a:gridCol w="1416600"/>
                <a:gridCol w="1416600"/>
                <a:gridCol w="1416600"/>
                <a:gridCol w="1417680"/>
              </a:tblGrid>
              <a:tr h="8877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8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AG ASTORGA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FIAT UNO ECONOMY – AWH 7737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JOSIANE GUELFI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369754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8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COLORADO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AVL 6366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ELIS REGINA RAFAINE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369203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8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LOBATO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 1375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FREDERICO LEMOS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8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MANDAGUAÇU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ALCENIR GOLVEIA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8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MANDAGUARI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CLAUDETE PEREIRA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8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MARIALVA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5340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RENATA PATRICIA DE LIMA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2825640" y="136440"/>
            <a:ext cx="55717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MARINGÁ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6" name="Table 2"/>
          <p:cNvGraphicFramePr/>
          <p:nvPr/>
        </p:nvGraphicFramePr>
        <p:xfrm>
          <a:off x="682560" y="1136520"/>
          <a:ext cx="8715240" cy="6071760"/>
        </p:xfrm>
        <a:graphic>
          <a:graphicData uri="http://schemas.openxmlformats.org/drawingml/2006/table">
            <a:tbl>
              <a:tblPr/>
              <a:tblGrid>
                <a:gridCol w="1452240"/>
                <a:gridCol w="1452240"/>
                <a:gridCol w="1452240"/>
                <a:gridCol w="1452240"/>
                <a:gridCol w="1452240"/>
                <a:gridCol w="1454040"/>
              </a:tblGrid>
              <a:tr h="1011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01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NOVA ESPERANÇA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7727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EDNÉIA PRANDI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1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PAIÇANDU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AVL 3760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JOSÉ ANANIAS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CRISTIANE MANRIQUE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369204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1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SANTO INÁCIO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7717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ALDA RIBEIRO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1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JORGE DO IVAÍ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EDILSON PAVONI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11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SARANDI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WILSON ANTONIO PREVIATO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EDNA CRISTINA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58" name="CustomShape 1"/>
          <p:cNvSpPr/>
          <p:nvPr/>
        </p:nvSpPr>
        <p:spPr>
          <a:xfrm>
            <a:off x="2825640" y="136440"/>
            <a:ext cx="48574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MARINGÁ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59" name="Table 2"/>
          <p:cNvGraphicFramePr/>
          <p:nvPr/>
        </p:nvGraphicFramePr>
        <p:xfrm>
          <a:off x="968400" y="1279440"/>
          <a:ext cx="8572320" cy="488124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8550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55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MARINGÁ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WAGNER VINCI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MARLY FREITAG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CLAUDENIR CAPOCCI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462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AEH 6283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CL – AEI 7133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ROYALE 1.8 I GL – AEZ 5144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1776312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175248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1775630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5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ALN 2979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3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–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61" name="CustomShape 1"/>
          <p:cNvSpPr/>
          <p:nvPr/>
        </p:nvSpPr>
        <p:spPr>
          <a:xfrm>
            <a:off x="2825640" y="136440"/>
            <a:ext cx="55004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PARANAGUÁ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2" name="Table 2"/>
          <p:cNvGraphicFramePr/>
          <p:nvPr/>
        </p:nvGraphicFramePr>
        <p:xfrm>
          <a:off x="754200" y="1208160"/>
          <a:ext cx="8572320" cy="454248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ANTONINA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MATINHOS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AVI 5175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369195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MORRETES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 - BBW 7724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JOICE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PARANAGUÁ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PONTAL DO PARANÁ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64" name="CustomShape 1"/>
          <p:cNvSpPr/>
          <p:nvPr/>
        </p:nvSpPr>
        <p:spPr>
          <a:xfrm>
            <a:off x="2825640" y="136440"/>
            <a:ext cx="6000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PARANAGUÁ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5" name="Table 2"/>
          <p:cNvGraphicFramePr/>
          <p:nvPr/>
        </p:nvGraphicFramePr>
        <p:xfrm>
          <a:off x="825480" y="1208160"/>
          <a:ext cx="8574840" cy="1928520"/>
        </p:xfrm>
        <a:graphic>
          <a:graphicData uri="http://schemas.openxmlformats.org/drawingml/2006/table">
            <a:tbl>
              <a:tblPr/>
              <a:tblGrid>
                <a:gridCol w="1428840"/>
                <a:gridCol w="1428840"/>
                <a:gridCol w="1428840"/>
                <a:gridCol w="1428840"/>
                <a:gridCol w="1428840"/>
                <a:gridCol w="1430640"/>
              </a:tblGrid>
              <a:tr h="964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64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agem 1" descr=""/>
          <p:cNvPicPr/>
          <p:nvPr/>
        </p:nvPicPr>
        <p:blipFill>
          <a:blip r:embed="rId1"/>
          <a:stretch/>
        </p:blipFill>
        <p:spPr>
          <a:xfrm>
            <a:off x="14400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58" name="Table 1"/>
          <p:cNvGraphicFramePr/>
          <p:nvPr/>
        </p:nvGraphicFramePr>
        <p:xfrm>
          <a:off x="504000" y="1080000"/>
          <a:ext cx="8822160" cy="6128640"/>
        </p:xfrm>
        <a:graphic>
          <a:graphicData uri="http://schemas.openxmlformats.org/drawingml/2006/table">
            <a:tbl>
              <a:tblPr/>
              <a:tblGrid>
                <a:gridCol w="1469520"/>
                <a:gridCol w="1393560"/>
                <a:gridCol w="1327680"/>
                <a:gridCol w="1687320"/>
                <a:gridCol w="1472760"/>
                <a:gridCol w="1471320"/>
              </a:tblGrid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AGÊNCIA DO TRABALHADOR/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26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JURANDA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CLAITON J SASSE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MARIA A BRZ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471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MAMBORÊ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5374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HILTO BOGUCHESKI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EDVAN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96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MOREIRA SALES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 16V – AQY 8018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JOSÉ ADRETTA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RENATO AZEVEDO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61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QUARTO CENTENÁRIO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EDIVALDO FERREIRA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26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RONCADOR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7353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EDNÉIA SCHON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RICARDO BUENO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61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UBIRATÃ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AVK 5370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LUIZ FEITOSA/ LAÉRCIO GASPARINI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CAMPO MOURÃO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JOÃO DISSENHA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CAIO JACOB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ELVIS BELINI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100001974191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1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MI – AHP - 8933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83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INSERVÍVEL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- 15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59" name="CustomShape 2"/>
          <p:cNvSpPr/>
          <p:nvPr/>
        </p:nvSpPr>
        <p:spPr>
          <a:xfrm>
            <a:off x="2683080" y="360000"/>
            <a:ext cx="585720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ESCRITÓRIO</a:t>
            </a: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REGIONAL CAMPO MOURÃO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2825640" y="136440"/>
            <a:ext cx="54288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PARANAVAÍ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68" name="Table 2"/>
          <p:cNvGraphicFramePr/>
          <p:nvPr/>
        </p:nvGraphicFramePr>
        <p:xfrm>
          <a:off x="825480" y="1065240"/>
          <a:ext cx="8572320" cy="516564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981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40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LOANDA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AWI - 5279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SILVANA P ESBRIGUE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5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NOVA LONDRINA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7289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CIRENI GUILHERME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MARIO P JUNIOR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MAURO PILEGI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MARILENA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LONGAN AUT 1.0 16V – AQB 1297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310988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981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PARANAVAÍ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7660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ELE DELA KUMATSU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MARISA FALASZ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JEFERSON MAGALHÃES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WALDIR SOARES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155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PARANAVAÍ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 V – AQB 1304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MARILZA ARAÚJO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MARIA IZABEL JUNGLAUS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MARLY C F BAVIA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310989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70" name="Table 1"/>
          <p:cNvGraphicFramePr/>
          <p:nvPr/>
        </p:nvGraphicFramePr>
        <p:xfrm>
          <a:off x="754200" y="1351080"/>
          <a:ext cx="8643600" cy="4595400"/>
        </p:xfrm>
        <a:graphic>
          <a:graphicData uri="http://schemas.openxmlformats.org/drawingml/2006/table">
            <a:tbl>
              <a:tblPr/>
              <a:tblGrid>
                <a:gridCol w="1440360"/>
                <a:gridCol w="1440360"/>
                <a:gridCol w="1440360"/>
                <a:gridCol w="1440360"/>
                <a:gridCol w="1440360"/>
                <a:gridCol w="1441800"/>
              </a:tblGrid>
              <a:tr h="865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016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PARAÍSO DO NORTE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ECONOMY – AXH – 4544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3546 – (PARADO)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776310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7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PARANACITY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AVK 5369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MIRIAM RODIRGUES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GILMAR DE SOUZA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369199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QUERENCIA DO NORTE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LONGAN AUT 1.0 16V – AQB 1298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84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CARLOS DO IVAÍ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ALN 2976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REGINA NASCIMENTO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KATIA PICÃO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64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TERRA RICA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7659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ANDREA CARVALHO SANTANA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1000019744200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171" name="CustomShape 2"/>
          <p:cNvSpPr/>
          <p:nvPr/>
        </p:nvSpPr>
        <p:spPr>
          <a:xfrm>
            <a:off x="2825640" y="136440"/>
            <a:ext cx="52858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PARANAVAÍ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73" name="Table 1"/>
          <p:cNvGraphicFramePr/>
          <p:nvPr/>
        </p:nvGraphicFramePr>
        <p:xfrm>
          <a:off x="754200" y="1208160"/>
          <a:ext cx="8715240" cy="4553640"/>
        </p:xfrm>
        <a:graphic>
          <a:graphicData uri="http://schemas.openxmlformats.org/drawingml/2006/table">
            <a:tbl>
              <a:tblPr/>
              <a:tblGrid>
                <a:gridCol w="1452240"/>
                <a:gridCol w="1452240"/>
                <a:gridCol w="1452240"/>
                <a:gridCol w="1452240"/>
                <a:gridCol w="1452240"/>
                <a:gridCol w="1454040"/>
              </a:tblGrid>
              <a:tr h="13086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45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3546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324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CEDIDOS INFORMALMENTE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2764 – NOVA LONDRINA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AHP 8873 – PARANACITY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040841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175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 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 –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CEDIDOS - 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sp>
        <p:nvSpPr>
          <p:cNvPr id="174" name="CustomShape 2"/>
          <p:cNvSpPr/>
          <p:nvPr/>
        </p:nvSpPr>
        <p:spPr>
          <a:xfrm>
            <a:off x="2825640" y="136440"/>
            <a:ext cx="57146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PARANAVAÍ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76" name="CustomShape 1"/>
          <p:cNvSpPr/>
          <p:nvPr/>
        </p:nvSpPr>
        <p:spPr>
          <a:xfrm>
            <a:off x="2825640" y="136440"/>
            <a:ext cx="55004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PATO BRANCO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77" name="Table 2"/>
          <p:cNvGraphicFramePr/>
          <p:nvPr/>
        </p:nvGraphicFramePr>
        <p:xfrm>
          <a:off x="539640" y="1208160"/>
          <a:ext cx="8786520" cy="5083560"/>
        </p:xfrm>
        <a:graphic>
          <a:graphicData uri="http://schemas.openxmlformats.org/drawingml/2006/table">
            <a:tbl>
              <a:tblPr/>
              <a:tblGrid>
                <a:gridCol w="1464120"/>
                <a:gridCol w="1464120"/>
                <a:gridCol w="1464120"/>
                <a:gridCol w="1464120"/>
                <a:gridCol w="1464120"/>
                <a:gridCol w="1465920"/>
              </a:tblGrid>
              <a:tr h="9644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64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CHOPINZINHO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REGINALDO CAMBRUZZI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FERNANDO GRESSANA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FRANCIELE DALMONI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25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CLEVELANDIA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EDSON ARAÚJO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GERALDO VALLATI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EVALINO GOMES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FELIPE MENEGOTTO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12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CORONEL VIVIDA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JEAN RODIHERO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ITAMAR BORTOLOZI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MANGUEIRINHA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7698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GERSON BARP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CRISTINI BENOSKI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100001974228-000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963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MARIOPOLIS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AVI 5168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369196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RECEBEU O CARRO EM DEZEMBRO – DO ANTERIOR 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2825640" y="136440"/>
            <a:ext cx="55004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REGIONAL PATO BRANCO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0" name="Table 2"/>
          <p:cNvGraphicFramePr/>
          <p:nvPr/>
        </p:nvGraphicFramePr>
        <p:xfrm>
          <a:off x="539640" y="1065240"/>
          <a:ext cx="8857800" cy="5275080"/>
        </p:xfrm>
        <a:graphic>
          <a:graphicData uri="http://schemas.openxmlformats.org/drawingml/2006/table">
            <a:tbl>
              <a:tblPr/>
              <a:tblGrid>
                <a:gridCol w="1476360"/>
                <a:gridCol w="1476360"/>
                <a:gridCol w="1476360"/>
                <a:gridCol w="1476360"/>
                <a:gridCol w="1476360"/>
                <a:gridCol w="1476360"/>
              </a:tblGrid>
              <a:tr h="12142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17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PALMAS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3961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CRISTIEN GALLI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76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PATO BRANCO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4323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CLÓVIS GRESELE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FERNANDA BONATTO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JOSIANE PEREIRA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ADEMAR BERTOL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149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PATO BRANCO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918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JOÃO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AQB1207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EDER FERNADO DA SILVA RAMOS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82" name="CustomShape 1"/>
          <p:cNvSpPr/>
          <p:nvPr/>
        </p:nvSpPr>
        <p:spPr>
          <a:xfrm>
            <a:off x="2825640" y="136440"/>
            <a:ext cx="564336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PATO BRANCO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3" name="Table 2"/>
          <p:cNvGraphicFramePr/>
          <p:nvPr/>
        </p:nvGraphicFramePr>
        <p:xfrm>
          <a:off x="968400" y="1136520"/>
          <a:ext cx="8500680" cy="3360600"/>
        </p:xfrm>
        <a:graphic>
          <a:graphicData uri="http://schemas.openxmlformats.org/drawingml/2006/table">
            <a:tbl>
              <a:tblPr/>
              <a:tblGrid>
                <a:gridCol w="1416600"/>
                <a:gridCol w="1416600"/>
                <a:gridCol w="1416600"/>
                <a:gridCol w="1416600"/>
                <a:gridCol w="1416600"/>
                <a:gridCol w="141768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15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ESPERANDO SER DOADOS PM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5228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– AII 3407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GOL 1000 – AEU 5828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-  AEU 5247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 –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INSERVIVEL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2897280" y="136440"/>
            <a:ext cx="48574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PITANGA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186" name="Table 2"/>
          <p:cNvGraphicFramePr/>
          <p:nvPr/>
        </p:nvGraphicFramePr>
        <p:xfrm>
          <a:off x="825480" y="1136520"/>
          <a:ext cx="8643600" cy="4921920"/>
        </p:xfrm>
        <a:graphic>
          <a:graphicData uri="http://schemas.openxmlformats.org/drawingml/2006/table">
            <a:tbl>
              <a:tblPr/>
              <a:tblGrid>
                <a:gridCol w="1440360"/>
                <a:gridCol w="1440360"/>
                <a:gridCol w="1440360"/>
                <a:gridCol w="1440360"/>
                <a:gridCol w="1440360"/>
                <a:gridCol w="144180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BOA VENTURA DO SÃO ROQUE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IRETAMA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AVL 1033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369209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PALMITAL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NAÕ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PITANGA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7657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PITANGA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2825640" y="136440"/>
            <a:ext cx="55004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 </a:t>
            </a: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PONTA GROSSA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8" name="Imagem 2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89" name="Table 2"/>
          <p:cNvGraphicFramePr/>
          <p:nvPr/>
        </p:nvGraphicFramePr>
        <p:xfrm>
          <a:off x="896760" y="1143360"/>
          <a:ext cx="8357760" cy="4785840"/>
        </p:xfrm>
        <a:graphic>
          <a:graphicData uri="http://schemas.openxmlformats.org/drawingml/2006/table">
            <a:tbl>
              <a:tblPr/>
              <a:tblGrid>
                <a:gridCol w="1392840"/>
                <a:gridCol w="1392840"/>
                <a:gridCol w="1392840"/>
                <a:gridCol w="1392840"/>
                <a:gridCol w="1392840"/>
                <a:gridCol w="139356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CARAMBEÍ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7743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CASTRO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5546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RENATO BOSA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ELCLIDES PINHEIRO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369736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614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IMBAÚ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–BCA 5358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 1215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 QUEBRADO POR SERVIDOR DA PM DE IMBAÚ – NÃO ESTÁ SENDO USADO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IPIRANGA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JAGUARIAÍVA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7741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2818080" y="493560"/>
            <a:ext cx="5262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PONTA GROSSA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1" name="Imagem 2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92" name="Table 2"/>
          <p:cNvGraphicFramePr/>
          <p:nvPr/>
        </p:nvGraphicFramePr>
        <p:xfrm>
          <a:off x="968400" y="1065240"/>
          <a:ext cx="8429400" cy="6000480"/>
        </p:xfrm>
        <a:graphic>
          <a:graphicData uri="http://schemas.openxmlformats.org/drawingml/2006/table">
            <a:tbl>
              <a:tblPr/>
              <a:tblGrid>
                <a:gridCol w="1404720"/>
                <a:gridCol w="1404720"/>
                <a:gridCol w="1404720"/>
                <a:gridCol w="1404720"/>
                <a:gridCol w="1404720"/>
                <a:gridCol w="1405800"/>
              </a:tblGrid>
              <a:tr h="100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00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ORTIGUEIRA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3971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0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PALMEIRA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5384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MAURÍCIO COMIN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GILCEU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SIMONE KIERAS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454210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0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PIRAÍ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7738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CARLOS FEITOSA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GUADALUPE DORNELLES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JULIANE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00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PORTO AMAZONAS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5549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369734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RECEBEU O VEÍCULO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00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RESERVA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ALN 2969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 gridSpan="4"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FOI REMANEJADO ESTE VEÍCULO DO ER MARINGÁ, PARA RESERVA, PORÉM O MUNICÍPIO NÃO ACEITOU. ESTAMOS NO AGUARDO DO DOCUMENTO OFICIAL DA PM DE RESERVA.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 hMerge="1">
                  <a:tcPr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958480" y="279360"/>
            <a:ext cx="4961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PONTA GROSSA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Imagem 2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95" name="Table 2"/>
          <p:cNvGraphicFramePr/>
          <p:nvPr/>
        </p:nvGraphicFramePr>
        <p:xfrm>
          <a:off x="825480" y="1136520"/>
          <a:ext cx="8715240" cy="4906080"/>
        </p:xfrm>
        <a:graphic>
          <a:graphicData uri="http://schemas.openxmlformats.org/drawingml/2006/table">
            <a:tbl>
              <a:tblPr/>
              <a:tblGrid>
                <a:gridCol w="1452240"/>
                <a:gridCol w="1452240"/>
                <a:gridCol w="1452240"/>
                <a:gridCol w="1452240"/>
                <a:gridCol w="1452240"/>
                <a:gridCol w="145404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JOÃO DO TRIUNFO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 PARADO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53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SENGÉS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5349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TELEMACO BORBA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7736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TIBAGI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CLAUDETE CAMINHA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VILSON DE LIMA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157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PONTA GROSSA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m 1" descr=""/>
          <p:cNvPicPr/>
          <p:nvPr/>
        </p:nvPicPr>
        <p:blipFill>
          <a:blip r:embed="rId1"/>
          <a:stretch/>
        </p:blipFill>
        <p:spPr>
          <a:xfrm>
            <a:off x="14436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61" name="CustomShape 1"/>
          <p:cNvSpPr/>
          <p:nvPr/>
        </p:nvSpPr>
        <p:spPr>
          <a:xfrm>
            <a:off x="2683440" y="360000"/>
            <a:ext cx="477576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ESCRITÓRIO REGIONAL CIANORTE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2" name="Table 2"/>
          <p:cNvGraphicFramePr/>
          <p:nvPr/>
        </p:nvGraphicFramePr>
        <p:xfrm>
          <a:off x="360000" y="1133640"/>
          <a:ext cx="9037800" cy="5562000"/>
        </p:xfrm>
        <a:graphic>
          <a:graphicData uri="http://schemas.openxmlformats.org/drawingml/2006/table">
            <a:tbl>
              <a:tblPr/>
              <a:tblGrid>
                <a:gridCol w="1491480"/>
                <a:gridCol w="1491480"/>
                <a:gridCol w="1196640"/>
                <a:gridCol w="1928520"/>
                <a:gridCol w="1349280"/>
                <a:gridCol w="1580400"/>
              </a:tblGrid>
              <a:tr h="941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AGÊNCIA DO TRABALHADOR/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969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CIDADE GAUCHA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GM/D2 C DE LUXE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AEW 6297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AVI - 5178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399194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08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CIANORTE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08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CIANORTE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ADRIANA AGUILA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SIDNEI SOUZA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08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JAPURÁ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 STA 1.6 FLEX – ARH 8028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328252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08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JUSSARA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AWG - 4291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08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RONDON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AWH - 7726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09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TOMÉ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 16V AQB -  1301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 </a:t>
                      </a: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2958480" y="279360"/>
            <a:ext cx="496116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PONTA GROSSA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agem 2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graphicFrame>
        <p:nvGraphicFramePr>
          <p:cNvPr id="198" name="Table 2"/>
          <p:cNvGraphicFramePr/>
          <p:nvPr/>
        </p:nvGraphicFramePr>
        <p:xfrm>
          <a:off x="539640" y="1539720"/>
          <a:ext cx="9000720" cy="4330080"/>
        </p:xfrm>
        <a:graphic>
          <a:graphicData uri="http://schemas.openxmlformats.org/drawingml/2006/table">
            <a:tbl>
              <a:tblPr/>
              <a:tblGrid>
                <a:gridCol w="1800000"/>
                <a:gridCol w="1800000"/>
                <a:gridCol w="1800000"/>
                <a:gridCol w="1800000"/>
                <a:gridCol w="1800720"/>
              </a:tblGrid>
              <a:tr h="8820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19191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INSERVÍVEIS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KADETTE IPANEMA – AEK 6782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2642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5303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ROYALE 1.8 I GL – AEZ 5162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WEEKEND AII  3425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775242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775245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1775252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1776041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336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WEKEND ELX – AII 3425 (TIBAGI)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100001972738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 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INSERVIVEL –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00" name="CustomShape 1"/>
          <p:cNvSpPr/>
          <p:nvPr/>
        </p:nvSpPr>
        <p:spPr>
          <a:xfrm>
            <a:off x="2958480" y="279360"/>
            <a:ext cx="496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TOLEDO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1" name="Table 2"/>
          <p:cNvGraphicFramePr/>
          <p:nvPr/>
        </p:nvGraphicFramePr>
        <p:xfrm>
          <a:off x="682560" y="1208160"/>
          <a:ext cx="8857800" cy="4721760"/>
        </p:xfrm>
        <a:graphic>
          <a:graphicData uri="http://schemas.openxmlformats.org/drawingml/2006/table">
            <a:tbl>
              <a:tblPr/>
              <a:tblGrid>
                <a:gridCol w="1476360"/>
                <a:gridCol w="1476360"/>
                <a:gridCol w="1476360"/>
                <a:gridCol w="1476360"/>
                <a:gridCol w="1476360"/>
                <a:gridCol w="147636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ASSIS CHATEAUBRIAND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3969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MARECHAL CANDIDO RONDON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PALOTINA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TERRA ROXA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1.0 16 V FLEX – AQY - 8027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05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TOLEDO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4164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1.0 16V AUT – AQB 1203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399731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310982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DOADO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2958480" y="279360"/>
            <a:ext cx="496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TOLEDO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4" name="Table 2"/>
          <p:cNvGraphicFramePr/>
          <p:nvPr/>
        </p:nvGraphicFramePr>
        <p:xfrm>
          <a:off x="896760" y="1208160"/>
          <a:ext cx="8429400" cy="4717080"/>
        </p:xfrm>
        <a:graphic>
          <a:graphicData uri="http://schemas.openxmlformats.org/drawingml/2006/table">
            <a:tbl>
              <a:tblPr/>
              <a:tblGrid>
                <a:gridCol w="1404720"/>
                <a:gridCol w="1404720"/>
                <a:gridCol w="1404720"/>
                <a:gridCol w="1404720"/>
                <a:gridCol w="1404720"/>
                <a:gridCol w="140580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TOLEDO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4319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DOADO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 GUAÍRA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ARH 8035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328255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MARIPÁ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DOADO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NOVA SANTA ROSA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ASI 4172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HAROLD FIDLER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100001972747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DOADO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OURO VERDE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AQJ 7058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313323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 DOADO EM DEZEMBRO 2019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06" name="CustomShape 1"/>
          <p:cNvSpPr/>
          <p:nvPr/>
        </p:nvSpPr>
        <p:spPr>
          <a:xfrm>
            <a:off x="2958480" y="279360"/>
            <a:ext cx="496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UMUARAMA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07" name="Table 2"/>
          <p:cNvGraphicFramePr/>
          <p:nvPr/>
        </p:nvGraphicFramePr>
        <p:xfrm>
          <a:off x="896760" y="1208160"/>
          <a:ext cx="8572320" cy="4815720"/>
        </p:xfrm>
        <a:graphic>
          <a:graphicData uri="http://schemas.openxmlformats.org/drawingml/2006/table">
            <a:tbl>
              <a:tblPr/>
              <a:tblGrid>
                <a:gridCol w="1428480"/>
                <a:gridCol w="1428480"/>
                <a:gridCol w="1428480"/>
                <a:gridCol w="1428480"/>
                <a:gridCol w="1428480"/>
                <a:gridCol w="1429920"/>
              </a:tblGrid>
              <a:tr h="10000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6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ALTO PIQUIRI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JULIANA BEZERRA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LINDINALVA DE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6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ALTÔNIA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AVL 6370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SILVIA LUCIA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APOLONIA OLIVEIRA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399207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6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CAFEZAL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ASI 4174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344956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62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CRUZEIRO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ARH 8037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CRISTIANE BRABO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328256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64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ICARAÍMA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ASI 4177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JULIANA DOMINGOS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HOSANA MACEDO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344952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09" name="CustomShape 1"/>
          <p:cNvSpPr/>
          <p:nvPr/>
        </p:nvSpPr>
        <p:spPr>
          <a:xfrm>
            <a:off x="2958480" y="279360"/>
            <a:ext cx="496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UMUARAMA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0" name="Table 2"/>
          <p:cNvGraphicFramePr/>
          <p:nvPr/>
        </p:nvGraphicFramePr>
        <p:xfrm>
          <a:off x="825480" y="1422360"/>
          <a:ext cx="8429400" cy="4689000"/>
        </p:xfrm>
        <a:graphic>
          <a:graphicData uri="http://schemas.openxmlformats.org/drawingml/2006/table">
            <a:tbl>
              <a:tblPr/>
              <a:tblGrid>
                <a:gridCol w="1404720"/>
                <a:gridCol w="1404720"/>
                <a:gridCol w="1404720"/>
                <a:gridCol w="1404720"/>
                <a:gridCol w="1404720"/>
                <a:gridCol w="1405800"/>
              </a:tblGrid>
              <a:tr h="94248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83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IPORÃ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ASI 4171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LILIAM NAKASHIMA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344955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83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IVATÉ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– ASI 4169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ROSANGELA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344953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837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MARILUZ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AWI 5248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JOSÉ QUINTINO DA LUZ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369760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1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PÉROLA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7723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LUCAS PAIVA BRANCO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844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PEROBAL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–AQB 1204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GRASIELI MARCH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310990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12" name="CustomShape 1"/>
          <p:cNvSpPr/>
          <p:nvPr/>
        </p:nvSpPr>
        <p:spPr>
          <a:xfrm>
            <a:off x="2968560" y="279360"/>
            <a:ext cx="4961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UMUARAMA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3" name="Table 2"/>
          <p:cNvGraphicFramePr/>
          <p:nvPr/>
        </p:nvGraphicFramePr>
        <p:xfrm>
          <a:off x="825480" y="1422360"/>
          <a:ext cx="8357760" cy="4084920"/>
        </p:xfrm>
        <a:graphic>
          <a:graphicData uri="http://schemas.openxmlformats.org/drawingml/2006/table">
            <a:tbl>
              <a:tblPr/>
              <a:tblGrid>
                <a:gridCol w="1392840"/>
                <a:gridCol w="1392840"/>
                <a:gridCol w="1392840"/>
                <a:gridCol w="1392840"/>
                <a:gridCol w="1392840"/>
                <a:gridCol w="1393560"/>
              </a:tblGrid>
              <a:tr h="10713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53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UMUARAMA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AWH 7723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CAMILA DA MATTA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LUCIANE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53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UMUARAMA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53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INSERVIVEL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CORSA CLASSIC – AKQ 4174– PÁTIO DO CENSE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54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2968560" y="279360"/>
            <a:ext cx="550044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</a:rPr>
              <a:t>ESCRITÓRIO </a:t>
            </a: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REGIONAL UNIÃO DA VITÓRIA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5" name="Table 2"/>
          <p:cNvGraphicFramePr/>
          <p:nvPr/>
        </p:nvGraphicFramePr>
        <p:xfrm>
          <a:off x="825480" y="1279440"/>
          <a:ext cx="8500680" cy="5088960"/>
        </p:xfrm>
        <a:graphic>
          <a:graphicData uri="http://schemas.openxmlformats.org/drawingml/2006/table">
            <a:tbl>
              <a:tblPr/>
              <a:tblGrid>
                <a:gridCol w="1416600"/>
                <a:gridCol w="1416600"/>
                <a:gridCol w="1416600"/>
                <a:gridCol w="1416600"/>
                <a:gridCol w="1416600"/>
                <a:gridCol w="141768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GENARLA CARNEIRO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TLMCV – BBW 7661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ADRIANO RAULIN CHASS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MATEUS DO SUL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TLMCV – BCA 5366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UNIÃO DA VITÓRIA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TLMCV – BBW 7662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UNIÃO DA VITÓRIA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TLMCV – BBW 7658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NILZA KOKIELA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CLARISSA DINIZ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ANDRÉ ALEIXO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100001974199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486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 PARADOS -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INSERVIVEL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– AEU 5316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– 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– 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INSERVIVEL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 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  <p:pic>
        <p:nvPicPr>
          <p:cNvPr id="216" name="Imagem 3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2968560" y="279360"/>
            <a:ext cx="6143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CARROS DET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19" name="Table 2"/>
          <p:cNvGraphicFramePr/>
          <p:nvPr/>
        </p:nvGraphicFramePr>
        <p:xfrm>
          <a:off x="825480" y="1208160"/>
          <a:ext cx="8786520" cy="4424760"/>
        </p:xfrm>
        <a:graphic>
          <a:graphicData uri="http://schemas.openxmlformats.org/drawingml/2006/table">
            <a:tbl>
              <a:tblPr/>
              <a:tblGrid>
                <a:gridCol w="1464120"/>
                <a:gridCol w="1464120"/>
                <a:gridCol w="1464120"/>
                <a:gridCol w="1464120"/>
                <a:gridCol w="1464120"/>
                <a:gridCol w="1465920"/>
              </a:tblGrid>
              <a:tr h="85320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18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AVI 5171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369192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0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LONGAN AUT 1.016V – AQB 1292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310977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005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FLUENCE DYN 20M – AVG 4128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369083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184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– AVL 6360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75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– AWG 3955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369205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BARRACÃO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21" name="CustomShape 1"/>
          <p:cNvSpPr/>
          <p:nvPr/>
        </p:nvSpPr>
        <p:spPr>
          <a:xfrm>
            <a:off x="3897360" y="422280"/>
            <a:ext cx="19994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CARROS DET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2" name="Table 2"/>
          <p:cNvGraphicFramePr/>
          <p:nvPr/>
        </p:nvGraphicFramePr>
        <p:xfrm>
          <a:off x="968400" y="1208160"/>
          <a:ext cx="8214840" cy="4345560"/>
        </p:xfrm>
        <a:graphic>
          <a:graphicData uri="http://schemas.openxmlformats.org/drawingml/2006/table">
            <a:tbl>
              <a:tblPr/>
              <a:tblGrid>
                <a:gridCol w="1369080"/>
                <a:gridCol w="1369080"/>
                <a:gridCol w="1369080"/>
                <a:gridCol w="1369080"/>
                <a:gridCol w="1369080"/>
                <a:gridCol w="1369440"/>
              </a:tblGrid>
              <a:tr h="869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69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AVI 5177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369193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69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DET/CURITIBA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AWB 2885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69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DEPÓSITO ALMIRANTE TAMANDARÉ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1.6 CITY – ALO 0773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69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- 02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24" name="CustomShape 1"/>
          <p:cNvSpPr/>
          <p:nvPr/>
        </p:nvSpPr>
        <p:spPr>
          <a:xfrm>
            <a:off x="2968560" y="350640"/>
            <a:ext cx="4285800" cy="63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CARROS BARRACÃO INSERVIVEIS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5" name="Table 2"/>
          <p:cNvGraphicFramePr/>
          <p:nvPr/>
        </p:nvGraphicFramePr>
        <p:xfrm>
          <a:off x="754200" y="1351080"/>
          <a:ext cx="8500680" cy="4357440"/>
        </p:xfrm>
        <a:graphic>
          <a:graphicData uri="http://schemas.openxmlformats.org/drawingml/2006/table">
            <a:tbl>
              <a:tblPr/>
              <a:tblGrid>
                <a:gridCol w="1699920"/>
                <a:gridCol w="1699920"/>
                <a:gridCol w="1699920"/>
                <a:gridCol w="1699920"/>
                <a:gridCol w="1701000"/>
              </a:tblGrid>
              <a:tr h="72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CARROS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72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SEM PLACA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ASTRA – AGE 8562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YONG – AJR 7133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2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0 AEU 2635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MI – AHP8973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2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0 AEU 2642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CORSA CLASSIC – AKQ 4174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2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-  AGE 8559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1.0 16V – AQB 1206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7268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GM ASTRA – AAW 5918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3450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- 13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m 1" descr=""/>
          <p:cNvPicPr/>
          <p:nvPr/>
        </p:nvPicPr>
        <p:blipFill>
          <a:blip r:embed="rId1"/>
          <a:stretch/>
        </p:blipFill>
        <p:spPr>
          <a:xfrm>
            <a:off x="14472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3141000" y="216000"/>
            <a:ext cx="525636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ESCRITÓRIO REGIONAL CIANORTE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5" name="Table 2"/>
          <p:cNvGraphicFramePr/>
          <p:nvPr/>
        </p:nvGraphicFramePr>
        <p:xfrm>
          <a:off x="539640" y="1008000"/>
          <a:ext cx="8715240" cy="5482440"/>
        </p:xfrm>
        <a:graphic>
          <a:graphicData uri="http://schemas.openxmlformats.org/drawingml/2006/table">
            <a:tbl>
              <a:tblPr/>
              <a:tblGrid>
                <a:gridCol w="1468440"/>
                <a:gridCol w="1317240"/>
                <a:gridCol w="1101960"/>
                <a:gridCol w="1986120"/>
                <a:gridCol w="1468440"/>
                <a:gridCol w="1373040"/>
              </a:tblGrid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AGÊNCIA DO TRABALHADOR/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TAPEJARA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95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TERRA BOA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LOGAN AUT 10 16V AQB -  1301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VERA COELHO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MILITÃO FILHO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MARCIA A FERREIRA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999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TUNEIRAS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 FLEX  ARH - 1398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CLARICE SAKURADA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ROBERTO BASSETO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328245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940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RONDON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SÃO TOME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TUNEIRAS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PALIO EX – AII 3414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CORSA CLASSIC AKQ – 4712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AII – 3405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100001972569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SENDO UTILIZADO PELA PREFEITURA DE RONDON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SENDO UTILIZADO PELA PREFEITURA DE SÃO TOMÉ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SENDO UTILIZADO PELA PREFEITURA DE TUNEIRAS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622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INDIANÓPOLIS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JAPURÁ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1000 AEU 5639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ROYALE AEZ 5205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1776141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958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EM USO 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- 05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 - 06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AGUARDANDO DOAÇÃO –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- 02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- 16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27" name="CustomShape 1"/>
          <p:cNvSpPr/>
          <p:nvPr/>
        </p:nvSpPr>
        <p:spPr>
          <a:xfrm>
            <a:off x="2968560" y="350640"/>
            <a:ext cx="4285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RESUMO GERAL/CARROS DET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28" name="Table 2"/>
          <p:cNvGraphicFramePr/>
          <p:nvPr/>
        </p:nvGraphicFramePr>
        <p:xfrm>
          <a:off x="825480" y="1351080"/>
          <a:ext cx="8857800" cy="4476960"/>
        </p:xfrm>
        <a:graphic>
          <a:graphicData uri="http://schemas.openxmlformats.org/drawingml/2006/table">
            <a:tbl>
              <a:tblPr/>
              <a:tblGrid>
                <a:gridCol w="1265400"/>
                <a:gridCol w="1265400"/>
                <a:gridCol w="1265400"/>
                <a:gridCol w="1265400"/>
                <a:gridCol w="1265400"/>
                <a:gridCol w="1265400"/>
                <a:gridCol w="1265400"/>
              </a:tblGrid>
              <a:tr h="567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ESCRITÓRIO REGIONAL/DET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AGUARDANDO DOAÇÃO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DA FROTA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APUCARANA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CAMPO MOURRÃO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CIANORTE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CASCAVEL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CORNÉLIO PROCÓPIO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CURITIBA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FOZ DO IGUAÇU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FCO BELTRÃO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GUARAPUAVA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IBAITI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1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IRATI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14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IVAIPORÃ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9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Imagem 1" descr=""/>
          <p:cNvPicPr/>
          <p:nvPr/>
        </p:nvPicPr>
        <p:blipFill>
          <a:blip r:embed="rId1"/>
          <a:stretch/>
        </p:blipFill>
        <p:spPr>
          <a:xfrm>
            <a:off x="1468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230" name="CustomShape 1"/>
          <p:cNvSpPr/>
          <p:nvPr/>
        </p:nvSpPr>
        <p:spPr>
          <a:xfrm>
            <a:off x="2968560" y="350640"/>
            <a:ext cx="4285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RESUMO GERAL/CARROS DET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31" name="Table 2"/>
          <p:cNvGraphicFramePr/>
          <p:nvPr/>
        </p:nvGraphicFramePr>
        <p:xfrm>
          <a:off x="825480" y="1351080"/>
          <a:ext cx="8857800" cy="4800960"/>
        </p:xfrm>
        <a:graphic>
          <a:graphicData uri="http://schemas.openxmlformats.org/drawingml/2006/table">
            <a:tbl>
              <a:tblPr/>
              <a:tblGrid>
                <a:gridCol w="1265400"/>
                <a:gridCol w="1265400"/>
                <a:gridCol w="1265400"/>
                <a:gridCol w="1265400"/>
                <a:gridCol w="1265400"/>
                <a:gridCol w="1265400"/>
                <a:gridCol w="1265400"/>
              </a:tblGrid>
              <a:tr h="5727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ESCRITÓRIO REGIONAL/DET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AGUARDANDO DOAÇÃO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DA FROTA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LONDRINA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MARINGÁ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PARANAGUÁ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PARANAVAÍ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PATO BRANCO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PITANGA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PONTA GROSSA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TOLEDO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UMUARAMA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96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UNIÃO DA VITÓRIA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31536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DEPÓSITO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3661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116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130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61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8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agem 1" descr=""/>
          <p:cNvPicPr/>
          <p:nvPr/>
        </p:nvPicPr>
        <p:blipFill>
          <a:blip r:embed="rId1"/>
          <a:stretch/>
        </p:blipFill>
        <p:spPr>
          <a:xfrm>
            <a:off x="14508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67" name="CustomShape 1"/>
          <p:cNvSpPr/>
          <p:nvPr/>
        </p:nvSpPr>
        <p:spPr>
          <a:xfrm>
            <a:off x="2968560" y="288000"/>
            <a:ext cx="564336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ESCRITÓRIO REGIONAL CASCAVEL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8" name="Table 2"/>
          <p:cNvGraphicFramePr/>
          <p:nvPr/>
        </p:nvGraphicFramePr>
        <p:xfrm>
          <a:off x="720000" y="1224000"/>
          <a:ext cx="8463240" cy="6225120"/>
        </p:xfrm>
        <a:graphic>
          <a:graphicData uri="http://schemas.openxmlformats.org/drawingml/2006/table">
            <a:tbl>
              <a:tblPr/>
              <a:tblGrid>
                <a:gridCol w="1409400"/>
                <a:gridCol w="1409400"/>
                <a:gridCol w="802080"/>
                <a:gridCol w="2017080"/>
                <a:gridCol w="1409400"/>
                <a:gridCol w="1415880"/>
              </a:tblGrid>
              <a:tr h="883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AGENCIA DO TRABALHADOR/MUNICÍPIO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883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CAFELÂNDIA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ECONONY – AWG 3958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369727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83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AG ANAHY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RENAULT LOGAN AUT 1.0 16V – AQB 1502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FA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VERIDIANA BENDEIRA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310987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838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CAP. LEONIDAS AMRQUES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652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LUCIANA CRISTINA PAGNO FARINA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100001974194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662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CASCAVEL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7653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MARLENE CRIVELARI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100001974195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71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CASCAVEL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7636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RENATO PEDRO DE SOUZA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100001974190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713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CÉU AZUL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FORD FIESTA 1.60FLEX- ASI 4173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344951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885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CORBÉLIA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ECONOMY AWG 3975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CLAUDIO NEGRELLO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369744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m 1" descr=""/>
          <p:cNvPicPr/>
          <p:nvPr/>
        </p:nvPicPr>
        <p:blipFill>
          <a:blip r:embed="rId1"/>
          <a:stretch/>
        </p:blipFill>
        <p:spPr>
          <a:xfrm>
            <a:off x="14544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70" name="CustomShape 1"/>
          <p:cNvSpPr/>
          <p:nvPr/>
        </p:nvSpPr>
        <p:spPr>
          <a:xfrm>
            <a:off x="3125520" y="216000"/>
            <a:ext cx="512928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algn="ctr">
              <a:lnSpc>
                <a:spcPct val="100000"/>
              </a:lnSpc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ESCRITÓRIO</a:t>
            </a:r>
            <a:r>
              <a:rPr b="1" lang="pt-BR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 </a:t>
            </a: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Microsoft YaHei"/>
              </a:rPr>
              <a:t>REGIONAL CASCAVEL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71" name="Table 2"/>
          <p:cNvGraphicFramePr/>
          <p:nvPr/>
        </p:nvGraphicFramePr>
        <p:xfrm>
          <a:off x="825480" y="993600"/>
          <a:ext cx="8572320" cy="5706000"/>
        </p:xfrm>
        <a:graphic>
          <a:graphicData uri="http://schemas.openxmlformats.org/drawingml/2006/table">
            <a:tbl>
              <a:tblPr/>
              <a:tblGrid>
                <a:gridCol w="1428120"/>
                <a:gridCol w="1428120"/>
                <a:gridCol w="1143720"/>
                <a:gridCol w="1712520"/>
                <a:gridCol w="1428120"/>
                <a:gridCol w="1431720"/>
              </a:tblGrid>
              <a:tr h="9550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AGENCIA DO TRABALHADOR/MUNICÍPIO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MATELANDIA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UNO MILLE FIRE FLEX – ANF 3441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220978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81000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VERA CRUZ DO OESTE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PARATI CITY – ALO 0766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100001972751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AINDA NÃO RECEBEU O VEÍCULO DO ER IRATI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101592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GUARANIAÇU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VW NOVO GOL TL MCV – BBW 7617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WILSON MARCELO CORONA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INCOMPLETO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127728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CASCAVEL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- INSERVÍVEL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AEU 5395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1.6 – AVI 5172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FIAT PÁLIO EX – AII 3406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100001972720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369191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100001972601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95724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EM USO 08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 – 04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  - 07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INSERVÍVEL – 03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PARADO  - 01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TOTAL GERAL  -15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m 1" descr=""/>
          <p:cNvPicPr/>
          <p:nvPr/>
        </p:nvPicPr>
        <p:blipFill>
          <a:blip r:embed="rId1"/>
          <a:stretch/>
        </p:blipFill>
        <p:spPr>
          <a:xfrm>
            <a:off x="145800" y="52560"/>
            <a:ext cx="1925280" cy="883080"/>
          </a:xfrm>
          <a:prstGeom prst="rect">
            <a:avLst/>
          </a:prstGeom>
          <a:ln>
            <a:noFill/>
          </a:ln>
        </p:spPr>
      </p:pic>
      <p:sp>
        <p:nvSpPr>
          <p:cNvPr id="73" name="TextShape 1"/>
          <p:cNvSpPr txBox="1"/>
          <p:nvPr/>
        </p:nvSpPr>
        <p:spPr>
          <a:xfrm>
            <a:off x="2325600" y="144360"/>
            <a:ext cx="7143480" cy="491760"/>
          </a:xfrm>
          <a:prstGeom prst="rect">
            <a:avLst/>
          </a:prstGeom>
          <a:noFill/>
          <a:ln>
            <a:noFill/>
          </a:ln>
        </p:spPr>
        <p:txBody>
          <a:bodyPr lIns="100800" rIns="100800" tIns="50400" bIns="50400" anchor="ctr"/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</a:t>
            </a:r>
            <a:r>
              <a:rPr b="1" lang="en-US" sz="2200" spc="-1" strike="noStrike">
                <a:solidFill>
                  <a:srgbClr val="464646"/>
                </a:solidFill>
                <a:uFill>
                  <a:solidFill>
                    <a:srgbClr val="ffffff"/>
                  </a:solidFill>
                </a:uFill>
                <a:latin typeface="Eras Bold ITC"/>
                <a:ea typeface="Arial"/>
              </a:rPr>
              <a:t>ESCRITÓRIO REGIONAL CORNÉLIO PROCÓPIO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Lucida Sans Unicode"/>
            </a:endParaRPr>
          </a:p>
        </p:txBody>
      </p:sp>
      <p:graphicFrame>
        <p:nvGraphicFramePr>
          <p:cNvPr id="74" name="Table 2"/>
          <p:cNvGraphicFramePr/>
          <p:nvPr/>
        </p:nvGraphicFramePr>
        <p:xfrm>
          <a:off x="480960" y="1137960"/>
          <a:ext cx="9059760" cy="5242320"/>
        </p:xfrm>
        <a:graphic>
          <a:graphicData uri="http://schemas.openxmlformats.org/drawingml/2006/table">
            <a:tbl>
              <a:tblPr/>
              <a:tblGrid>
                <a:gridCol w="1135800"/>
                <a:gridCol w="1135800"/>
                <a:gridCol w="1287360"/>
                <a:gridCol w="2000160"/>
                <a:gridCol w="1714320"/>
                <a:gridCol w="1786320"/>
              </a:tblGrid>
              <a:tr h="612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DO TRABALHADOR/ MUNICÍPIO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VEÍCULO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FONTE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NOME DO CONDUTOR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PATRIMONIO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PRESTAÇÃO DE CONTAS DO VEÍCULO – RELATÓRIOS MENSAIS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39639d"/>
                    </a:solidFill>
                  </a:tcPr>
                </a:tc>
              </a:tr>
              <a:tr h="612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ANDIRÁ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RENAULT SANDERO EXP 4.6 – AVI 6105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LUCIANA AP DOS SANTOS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369.198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CORNÉLIO PROCÓPIO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BBW 7613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100001974170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ER CORNÉLIO PROCÓPIO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 NOVO GOL TL MCV – BBW 7634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ESTADO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100001974188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48096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BANDEIRANTES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 - AUQ 1548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JONAS PIERR PEREIRA 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LUIZ CARLOS DA SILVA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368.354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NOVA AMÉRICA DA COLINA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PÁRATI 1.6 CITY ALP 3164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JADER CARDOSO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WALMIR LEANDRO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CARLOS CARDOSO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SEAP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55404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SANTA CECILIA DO PAVÃO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NOVO GOL TL MCV – BCA 5358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JOSÉ PEREIRA DE MORAIS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424531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  <a:tr h="6127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SÃO SEBASTIÃO DA AMOREIRA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VW GOL  1.0GIV AUS 1437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JOÃO CARLOS MONTEIRO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369.032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SIM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ed2de"/>
                    </a:solidFill>
                  </a:tcPr>
                </a:tc>
              </a:tr>
              <a:tr h="708120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AG SERTANEJA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RENAUL LOGAN AUT 16V – AQB 13 76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FAT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SEM CONDUTOR AUTORIZADO PARA 2020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Lucida Sans Unicode"/>
                        </a:rPr>
                        <a:t>310.983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pt-BR" sz="10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Microsoft YaHei"/>
                        </a:rPr>
                        <a:t>NÃO</a:t>
                      </a:r>
                      <a:endParaRPr b="0" lang="pt-BR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aef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2587</TotalTime>
  <Application>LibreOffice/5.2.3.3$Windows_x86 LibreOffice_project/d54a8868f08a7b39642414cf2c8ef2f228f780cf</Application>
  <Words>7001</Words>
  <Paragraphs>2726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2020-01-17T10:34:37Z</dcterms:created>
  <dc:creator/>
  <dc:description/>
  <dc:language>pt-BR</dc:language>
  <cp:lastModifiedBy>silvana.lampert</cp:lastModifiedBy>
  <dcterms:modified xsi:type="dcterms:W3CDTF">2020-01-31T13:22:45Z</dcterms:modified>
  <cp:revision>298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14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61</vt:i4>
  </property>
</Properties>
</file>